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6"/>
    <p:sldId id="257" r:id="rId67"/>
    <p:sldId id="258" r:id="rId68"/>
    <p:sldId id="259" r:id="rId69"/>
    <p:sldId id="260" r:id="rId70"/>
    <p:sldId id="261" r:id="rId71"/>
    <p:sldId id="262" r:id="rId72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Funtastic" charset="1" panose="00000000000000000000"/>
      <p:regular r:id="rId16"/>
    </p:embeddedFont>
    <p:embeddedFont>
      <p:font typeface="Proxima Nova" charset="1" panose="02000506030000020004"/>
      <p:regular r:id="rId17"/>
    </p:embeddedFont>
    <p:embeddedFont>
      <p:font typeface="Proxima Nova Bold" charset="1" panose="02000506030000020004"/>
      <p:regular r:id="rId18"/>
    </p:embeddedFont>
    <p:embeddedFont>
      <p:font typeface="Proxima Nova Italics" charset="1" panose="02000506030000020004"/>
      <p:regular r:id="rId19"/>
    </p:embeddedFont>
    <p:embeddedFont>
      <p:font typeface="Proxima Nova Bold Italics" charset="1" panose="02000506030000020004"/>
      <p:regular r:id="rId20"/>
    </p:embeddedFont>
    <p:embeddedFont>
      <p:font typeface="Proxima Nova Light" charset="1" panose="02000506030000020004"/>
      <p:regular r:id="rId21"/>
    </p:embeddedFont>
    <p:embeddedFont>
      <p:font typeface="Proxima Nova Light Italics" charset="1" panose="02000506030000020004"/>
      <p:regular r:id="rId22"/>
    </p:embeddedFont>
    <p:embeddedFont>
      <p:font typeface="Proxima Nova Heavy" charset="1" panose="02000506030000020004"/>
      <p:regular r:id="rId23"/>
    </p:embeddedFont>
    <p:embeddedFont>
      <p:font typeface="Proxima Nova Heavy Italics" charset="1" panose="02000506030000020004"/>
      <p:regular r:id="rId24"/>
    </p:embeddedFont>
    <p:embeddedFont>
      <p:font typeface="Livvic" charset="1" panose="00000000000000000000"/>
      <p:regular r:id="rId25"/>
    </p:embeddedFont>
    <p:embeddedFont>
      <p:font typeface="Livvic Bold" charset="1" panose="00000000000000000000"/>
      <p:regular r:id="rId26"/>
    </p:embeddedFont>
    <p:embeddedFont>
      <p:font typeface="Livvic Italics" charset="1" panose="00000000000000000000"/>
      <p:regular r:id="rId27"/>
    </p:embeddedFont>
    <p:embeddedFont>
      <p:font typeface="Livvic Bold Italics" charset="1" panose="00000000000000000000"/>
      <p:regular r:id="rId28"/>
    </p:embeddedFont>
    <p:embeddedFont>
      <p:font typeface="Livvic Thin" charset="1" panose="00000000000000000000"/>
      <p:regular r:id="rId29"/>
    </p:embeddedFont>
    <p:embeddedFont>
      <p:font typeface="Livvic Thin Italics" charset="1" panose="00000000000000000000"/>
      <p:regular r:id="rId30"/>
    </p:embeddedFont>
    <p:embeddedFont>
      <p:font typeface="Livvic Medium" charset="1" panose="00000000000000000000"/>
      <p:regular r:id="rId31"/>
    </p:embeddedFont>
    <p:embeddedFont>
      <p:font typeface="Livvic Medium Italics" charset="1" panose="00000000000000000000"/>
      <p:regular r:id="rId32"/>
    </p:embeddedFont>
    <p:embeddedFont>
      <p:font typeface="Livvic Semi-Bold" charset="1" panose="00000000000000000000"/>
      <p:regular r:id="rId33"/>
    </p:embeddedFont>
    <p:embeddedFont>
      <p:font typeface="Livvic Semi-Bold Italics" charset="1" panose="00000000000000000000"/>
      <p:regular r:id="rId34"/>
    </p:embeddedFont>
    <p:embeddedFont>
      <p:font typeface="Livvic Heavy" charset="1" panose="00000000000000000000"/>
      <p:regular r:id="rId35"/>
    </p:embeddedFont>
    <p:embeddedFont>
      <p:font typeface="Livvic Heavy Italics" charset="1" panose="00000000000000000000"/>
      <p:regular r:id="rId36"/>
    </p:embeddedFont>
    <p:embeddedFont>
      <p:font typeface="Hero" charset="1" panose="00000500000000000000"/>
      <p:regular r:id="rId37"/>
    </p:embeddedFont>
    <p:embeddedFont>
      <p:font typeface="Hero Bold" charset="1" panose="00000500000000000000"/>
      <p:regular r:id="rId38"/>
    </p:embeddedFont>
    <p:embeddedFont>
      <p:font typeface="Hero Light" charset="1" panose="00000500000000000000"/>
      <p:regular r:id="rId39"/>
    </p:embeddedFont>
    <p:embeddedFont>
      <p:font typeface="Canva Sans" charset="1" panose="020B0503030501040103"/>
      <p:regular r:id="rId40"/>
    </p:embeddedFont>
    <p:embeddedFont>
      <p:font typeface="Canva Sans Bold" charset="1" panose="020B0803030501040103"/>
      <p:regular r:id="rId41"/>
    </p:embeddedFont>
    <p:embeddedFont>
      <p:font typeface="Canva Sans Italics" charset="1" panose="020B0503030501040103"/>
      <p:regular r:id="rId42"/>
    </p:embeddedFont>
    <p:embeddedFont>
      <p:font typeface="Canva Sans Bold Italics" charset="1" panose="020B0803030501040103"/>
      <p:regular r:id="rId43"/>
    </p:embeddedFont>
    <p:embeddedFont>
      <p:font typeface="Canva Sans Medium" charset="1" panose="020B0603030501040103"/>
      <p:regular r:id="rId44"/>
    </p:embeddedFont>
    <p:embeddedFont>
      <p:font typeface="Canva Sans Medium Italics" charset="1" panose="020B0603030501040103"/>
      <p:regular r:id="rId45"/>
    </p:embeddedFont>
    <p:embeddedFont>
      <p:font typeface="Antonio" charset="1" panose="02000503000000000000"/>
      <p:regular r:id="rId46"/>
    </p:embeddedFont>
    <p:embeddedFont>
      <p:font typeface="Antonio Bold" charset="1" panose="02000803000000000000"/>
      <p:regular r:id="rId47"/>
    </p:embeddedFont>
    <p:embeddedFont>
      <p:font typeface="Antonio Italics" charset="1" panose="02000503000000000000"/>
      <p:regular r:id="rId48"/>
    </p:embeddedFont>
    <p:embeddedFont>
      <p:font typeface="Antonio Bold Italics" charset="1" panose="02000803000000000000"/>
      <p:regular r:id="rId49"/>
    </p:embeddedFont>
    <p:embeddedFont>
      <p:font typeface="Antonio Light" charset="1" panose="02000303000000000000"/>
      <p:regular r:id="rId50"/>
    </p:embeddedFont>
    <p:embeddedFont>
      <p:font typeface="Antonio Light Italics" charset="1" panose="02000303000000000000"/>
      <p:regular r:id="rId51"/>
    </p:embeddedFont>
    <p:embeddedFont>
      <p:font typeface="Antonio Ultra-Bold" charset="1" panose="02000803000000000000"/>
      <p:regular r:id="rId52"/>
    </p:embeddedFont>
    <p:embeddedFont>
      <p:font typeface="Antonio Ultra-Bold Italics" charset="1" panose="02000803000000000000"/>
      <p:regular r:id="rId53"/>
    </p:embeddedFont>
    <p:embeddedFont>
      <p:font typeface="Aileron" charset="1" panose="00000500000000000000"/>
      <p:regular r:id="rId54"/>
    </p:embeddedFont>
    <p:embeddedFont>
      <p:font typeface="Aileron Bold" charset="1" panose="00000800000000000000"/>
      <p:regular r:id="rId55"/>
    </p:embeddedFont>
    <p:embeddedFont>
      <p:font typeface="Aileron Italics" charset="1" panose="00000500000000000000"/>
      <p:regular r:id="rId56"/>
    </p:embeddedFont>
    <p:embeddedFont>
      <p:font typeface="Aileron Bold Italics" charset="1" panose="00000800000000000000"/>
      <p:regular r:id="rId57"/>
    </p:embeddedFont>
    <p:embeddedFont>
      <p:font typeface="Aileron Thin" charset="1" panose="00000300000000000000"/>
      <p:regular r:id="rId58"/>
    </p:embeddedFont>
    <p:embeddedFont>
      <p:font typeface="Aileron Thin Italics" charset="1" panose="00000300000000000000"/>
      <p:regular r:id="rId59"/>
    </p:embeddedFont>
    <p:embeddedFont>
      <p:font typeface="Aileron Light" charset="1" panose="00000400000000000000"/>
      <p:regular r:id="rId60"/>
    </p:embeddedFont>
    <p:embeddedFont>
      <p:font typeface="Aileron Light Italics" charset="1" panose="00000400000000000000"/>
      <p:regular r:id="rId61"/>
    </p:embeddedFont>
    <p:embeddedFont>
      <p:font typeface="Aileron Ultra-Bold" charset="1" panose="00000A00000000000000"/>
      <p:regular r:id="rId62"/>
    </p:embeddedFont>
    <p:embeddedFont>
      <p:font typeface="Aileron Ultra-Bold Italics" charset="1" panose="00000A00000000000000"/>
      <p:regular r:id="rId63"/>
    </p:embeddedFont>
    <p:embeddedFont>
      <p:font typeface="Aileron Heavy" charset="1" panose="00000A00000000000000"/>
      <p:regular r:id="rId64"/>
    </p:embeddedFont>
    <p:embeddedFont>
      <p:font typeface="Aileron Heavy Italics" charset="1" panose="00000A00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slides/slide1.xml" Type="http://schemas.openxmlformats.org/officeDocument/2006/relationships/slide"/><Relationship Id="rId67" Target="slides/slide2.xml" Type="http://schemas.openxmlformats.org/officeDocument/2006/relationships/slide"/><Relationship Id="rId68" Target="slides/slide3.xml" Type="http://schemas.openxmlformats.org/officeDocument/2006/relationships/slide"/><Relationship Id="rId69" Target="slides/slide4.xml" Type="http://schemas.openxmlformats.org/officeDocument/2006/relationships/slide"/><Relationship Id="rId7" Target="fonts/font7.fntdata" Type="http://schemas.openxmlformats.org/officeDocument/2006/relationships/font"/><Relationship Id="rId70" Target="slides/slide5.xml" Type="http://schemas.openxmlformats.org/officeDocument/2006/relationships/slide"/><Relationship Id="rId71" Target="slides/slide6.xml" Type="http://schemas.openxmlformats.org/officeDocument/2006/relationships/slide"/><Relationship Id="rId72" Target="slides/slide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18" Target="../media/image38.png" Type="http://schemas.openxmlformats.org/officeDocument/2006/relationships/image"/><Relationship Id="rId19" Target="../media/image39.svg" Type="http://schemas.openxmlformats.org/officeDocument/2006/relationships/image"/><Relationship Id="rId2" Target="../media/image22.png" Type="http://schemas.openxmlformats.org/officeDocument/2006/relationships/image"/><Relationship Id="rId20" Target="../media/image40.png" Type="http://schemas.openxmlformats.org/officeDocument/2006/relationships/image"/><Relationship Id="rId21" Target="../media/image41.svg" Type="http://schemas.openxmlformats.org/officeDocument/2006/relationships/image"/><Relationship Id="rId22" Target="../media/image42.png" Type="http://schemas.openxmlformats.org/officeDocument/2006/relationships/image"/><Relationship Id="rId23" Target="../media/image43.svg" Type="http://schemas.openxmlformats.org/officeDocument/2006/relationships/image"/><Relationship Id="rId24" Target="../media/image44.png" Type="http://schemas.openxmlformats.org/officeDocument/2006/relationships/image"/><Relationship Id="rId25" Target="../media/image45.svg" Type="http://schemas.openxmlformats.org/officeDocument/2006/relationships/image"/><Relationship Id="rId26" Target="../media/image46.png" Type="http://schemas.openxmlformats.org/officeDocument/2006/relationships/image"/><Relationship Id="rId27" Target="../media/image47.svg" Type="http://schemas.openxmlformats.org/officeDocument/2006/relationships/image"/><Relationship Id="rId28" Target="../media/image48.png" Type="http://schemas.openxmlformats.org/officeDocument/2006/relationships/image"/><Relationship Id="rId29" Target="../media/image49.sv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95F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55624" y="4250854"/>
            <a:ext cx="7576752" cy="6036146"/>
          </a:xfrm>
          <a:custGeom>
            <a:avLst/>
            <a:gdLst/>
            <a:ahLst/>
            <a:cxnLst/>
            <a:rect r="r" b="b" t="t" l="l"/>
            <a:pathLst>
              <a:path h="6036146" w="7576752">
                <a:moveTo>
                  <a:pt x="0" y="0"/>
                </a:moveTo>
                <a:lnTo>
                  <a:pt x="7576752" y="0"/>
                </a:lnTo>
                <a:lnTo>
                  <a:pt x="7576752" y="6036146"/>
                </a:lnTo>
                <a:lnTo>
                  <a:pt x="0" y="603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9933" y="1057483"/>
            <a:ext cx="316044" cy="316044"/>
          </a:xfrm>
          <a:custGeom>
            <a:avLst/>
            <a:gdLst/>
            <a:ahLst/>
            <a:cxnLst/>
            <a:rect r="r" b="b" t="t" l="l"/>
            <a:pathLst>
              <a:path h="316044" w="316044">
                <a:moveTo>
                  <a:pt x="0" y="0"/>
                </a:moveTo>
                <a:lnTo>
                  <a:pt x="316044" y="0"/>
                </a:lnTo>
                <a:lnTo>
                  <a:pt x="316044" y="316044"/>
                </a:lnTo>
                <a:lnTo>
                  <a:pt x="0" y="31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8224" y="1750483"/>
            <a:ext cx="7271553" cy="174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5"/>
              </a:lnSpc>
            </a:pPr>
            <a:r>
              <a:rPr lang="en-US" sz="10609">
                <a:solidFill>
                  <a:srgbClr val="18253B"/>
                </a:solidFill>
                <a:latin typeface="Livvic Bold"/>
              </a:rPr>
              <a:t>Enter Text</a:t>
            </a:r>
          </a:p>
          <a:p>
            <a:pPr algn="ctr">
              <a:lnSpc>
                <a:spcPts val="1018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48654" y="3659865"/>
            <a:ext cx="4990693" cy="31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Livvic Light"/>
              </a:rPr>
              <a:t>FOR BIO MED HACKATHON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2870"/>
            <a:ext cx="11260736" cy="10389870"/>
            <a:chOff x="0" y="0"/>
            <a:chExt cx="1744583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583" cy="1609663"/>
            </a:xfrm>
            <a:custGeom>
              <a:avLst/>
              <a:gdLst/>
              <a:ahLst/>
              <a:cxnLst/>
              <a:rect r="r" b="b" t="t" l="l"/>
              <a:pathLst>
                <a:path h="1609663" w="174458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0" t="-31337" r="0" b="-313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92356" y="-5389014"/>
            <a:ext cx="12736762" cy="15676014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60736" y="2122777"/>
            <a:ext cx="6368381" cy="8164223"/>
            <a:chOff x="0" y="0"/>
            <a:chExt cx="1677269" cy="215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33523" y="2790702"/>
            <a:ext cx="4927213" cy="58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Introduction</a:t>
            </a:r>
          </a:p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Objective</a:t>
            </a:r>
          </a:p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Flowchart</a:t>
            </a:r>
          </a:p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3D Modeling prototype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353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73533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514350" y="8743950"/>
            <a:ext cx="10341238" cy="954108"/>
            <a:chOff x="0" y="0"/>
            <a:chExt cx="2723618" cy="251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3618" cy="251288"/>
            </a:xfrm>
            <a:custGeom>
              <a:avLst/>
              <a:gdLst/>
              <a:ahLst/>
              <a:cxnLst/>
              <a:rect r="r" b="b" t="t" l="l"/>
              <a:pathLst>
                <a:path h="251288" w="2723618">
                  <a:moveTo>
                    <a:pt x="0" y="0"/>
                  </a:moveTo>
                  <a:lnTo>
                    <a:pt x="2723618" y="0"/>
                  </a:lnTo>
                  <a:lnTo>
                    <a:pt x="272361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2361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00895" y="857250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254E9D"/>
                </a:solidFill>
                <a:latin typeface="Antonio Ultra-Bold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5467" y="2790702"/>
            <a:ext cx="5538919" cy="58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Material and Testing</a:t>
            </a:r>
          </a:p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Fabrication process</a:t>
            </a:r>
          </a:p>
          <a:p>
            <a:pPr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</a:rPr>
              <a:t>Conclusion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56269" y="924602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4460" y="8989972"/>
            <a:ext cx="4607100" cy="4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Hero Bold"/>
              </a:rPr>
              <a:t>www.reallygreatsite.com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071408" y="9055095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00143" cy="10287000"/>
            <a:chOff x="0" y="0"/>
            <a:chExt cx="18173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3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17322">
                  <a:moveTo>
                    <a:pt x="0" y="0"/>
                  </a:moveTo>
                  <a:lnTo>
                    <a:pt x="1817322" y="0"/>
                  </a:lnTo>
                  <a:lnTo>
                    <a:pt x="18173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5F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173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2355401"/>
            <a:chOff x="0" y="0"/>
            <a:chExt cx="4274726" cy="620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620353"/>
            </a:xfrm>
            <a:custGeom>
              <a:avLst/>
              <a:gdLst/>
              <a:ahLst/>
              <a:cxnLst/>
              <a:rect r="r" b="b" t="t" l="l"/>
              <a:pathLst>
                <a:path h="6203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620353"/>
                  </a:lnTo>
                  <a:lnTo>
                    <a:pt x="0" y="620353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658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386880"/>
            <a:ext cx="5871443" cy="5871420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7380" t="0" r="-22618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flipV="true">
            <a:off x="8063571" y="9717644"/>
            <a:ext cx="9177125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76139" y="1700782"/>
            <a:ext cx="3652665" cy="1011237"/>
            <a:chOff x="0" y="0"/>
            <a:chExt cx="962019" cy="266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2019" cy="266334"/>
            </a:xfrm>
            <a:custGeom>
              <a:avLst/>
              <a:gdLst/>
              <a:ahLst/>
              <a:cxnLst/>
              <a:rect r="r" b="b" t="t" l="l"/>
              <a:pathLst>
                <a:path h="266334" w="962019">
                  <a:moveTo>
                    <a:pt x="0" y="0"/>
                  </a:moveTo>
                  <a:lnTo>
                    <a:pt x="962019" y="0"/>
                  </a:lnTo>
                  <a:lnTo>
                    <a:pt x="962019" y="266334"/>
                  </a:lnTo>
                  <a:lnTo>
                    <a:pt x="0" y="266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DF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62019" cy="30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38519" y="3546039"/>
            <a:ext cx="5511454" cy="5553102"/>
          </a:xfrm>
          <a:custGeom>
            <a:avLst/>
            <a:gdLst/>
            <a:ahLst/>
            <a:cxnLst/>
            <a:rect r="r" b="b" t="t" l="l"/>
            <a:pathLst>
              <a:path h="5553102" w="5511454">
                <a:moveTo>
                  <a:pt x="0" y="0"/>
                </a:moveTo>
                <a:lnTo>
                  <a:pt x="5511454" y="0"/>
                </a:lnTo>
                <a:lnTo>
                  <a:pt x="5511454" y="5553102"/>
                </a:lnTo>
                <a:lnTo>
                  <a:pt x="0" y="555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63571" y="1923190"/>
            <a:ext cx="6062864" cy="94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40"/>
              </a:lnSpc>
            </a:pPr>
            <a:r>
              <a:rPr lang="en-US" sz="8000">
                <a:solidFill>
                  <a:srgbClr val="F7FDFE"/>
                </a:solidFill>
                <a:latin typeface="Bebas Neue"/>
              </a:rPr>
              <a:t>INTRODUCTION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5921" y="2036538"/>
            <a:ext cx="2933101" cy="47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999" spc="271">
                <a:solidFill>
                  <a:srgbClr val="F7FDFE"/>
                </a:solidFill>
                <a:latin typeface="Proxima Nova"/>
              </a:rPr>
              <a:t>SHIELD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0143" y="3757632"/>
            <a:ext cx="10909202" cy="637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6911" indent="-353456" lvl="1">
              <a:lnSpc>
                <a:spcPts val="4583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Canva Sans"/>
              </a:rPr>
              <a:t>Introduce the concept of the Intermuscular Injection Shield.</a:t>
            </a:r>
          </a:p>
          <a:p>
            <a:pPr algn="just" marL="706911" indent="-353456" lvl="1">
              <a:lnSpc>
                <a:spcPts val="4583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Canva Sans"/>
              </a:rPr>
              <a:t>Highlight the importance of precise and safe injection administration in healthcare.</a:t>
            </a:r>
          </a:p>
          <a:p>
            <a:pPr algn="just" marL="706911" indent="-353456" lvl="1">
              <a:lnSpc>
                <a:spcPts val="4583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Canva Sans"/>
              </a:rPr>
              <a:t>Provide a brief overview of the components and technology involved in the device.</a:t>
            </a:r>
          </a:p>
          <a:p>
            <a:pPr algn="just" marL="706911" indent="-353456" lvl="1">
              <a:lnSpc>
                <a:spcPts val="4583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Canva Sans"/>
              </a:rPr>
              <a:t>Explain how the device aims to address challenges faced by healthcare professionals during intermuscular injections.</a:t>
            </a:r>
          </a:p>
          <a:p>
            <a:pPr algn="just">
              <a:lnSpc>
                <a:spcPts val="4583"/>
              </a:lnSpc>
            </a:pPr>
          </a:p>
          <a:p>
            <a:pPr algn="just">
              <a:lnSpc>
                <a:spcPts val="4583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00" y="2969309"/>
            <a:ext cx="18549551" cy="7317691"/>
            <a:chOff x="0" y="0"/>
            <a:chExt cx="4885478" cy="1927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5479" cy="1927293"/>
            </a:xfrm>
            <a:custGeom>
              <a:avLst/>
              <a:gdLst/>
              <a:ahLst/>
              <a:cxnLst/>
              <a:rect r="r" b="b" t="t" l="l"/>
              <a:pathLst>
                <a:path h="1927293" w="4885479">
                  <a:moveTo>
                    <a:pt x="0" y="0"/>
                  </a:moveTo>
                  <a:lnTo>
                    <a:pt x="4885479" y="0"/>
                  </a:lnTo>
                  <a:lnTo>
                    <a:pt x="4885479" y="1927293"/>
                  </a:lnTo>
                  <a:lnTo>
                    <a:pt x="0" y="1927293"/>
                  </a:lnTo>
                  <a:close/>
                </a:path>
              </a:pathLst>
            </a:custGeom>
            <a:solidFill>
              <a:srgbClr val="595F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5478" cy="1965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386880"/>
            <a:ext cx="5871443" cy="5871420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757" t="0" r="-2575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534223" y="7234950"/>
            <a:ext cx="758825" cy="766813"/>
          </a:xfrm>
          <a:custGeom>
            <a:avLst/>
            <a:gdLst/>
            <a:ahLst/>
            <a:cxnLst/>
            <a:rect r="r" b="b" t="t" l="l"/>
            <a:pathLst>
              <a:path h="766813" w="758825">
                <a:moveTo>
                  <a:pt x="0" y="0"/>
                </a:moveTo>
                <a:lnTo>
                  <a:pt x="758825" y="0"/>
                </a:lnTo>
                <a:lnTo>
                  <a:pt x="758825" y="766813"/>
                </a:lnTo>
                <a:lnTo>
                  <a:pt x="0" y="766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57463" y="4488518"/>
            <a:ext cx="802071" cy="791863"/>
          </a:xfrm>
          <a:custGeom>
            <a:avLst/>
            <a:gdLst/>
            <a:ahLst/>
            <a:cxnLst/>
            <a:rect r="r" b="b" t="t" l="l"/>
            <a:pathLst>
              <a:path h="791863" w="802071">
                <a:moveTo>
                  <a:pt x="0" y="0"/>
                </a:moveTo>
                <a:lnTo>
                  <a:pt x="802072" y="0"/>
                </a:lnTo>
                <a:lnTo>
                  <a:pt x="802072" y="791864"/>
                </a:lnTo>
                <a:lnTo>
                  <a:pt x="0" y="79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42887" y="7060556"/>
            <a:ext cx="788532" cy="876146"/>
          </a:xfrm>
          <a:custGeom>
            <a:avLst/>
            <a:gdLst/>
            <a:ahLst/>
            <a:cxnLst/>
            <a:rect r="r" b="b" t="t" l="l"/>
            <a:pathLst>
              <a:path h="876146" w="788532">
                <a:moveTo>
                  <a:pt x="0" y="0"/>
                </a:moveTo>
                <a:lnTo>
                  <a:pt x="788531" y="0"/>
                </a:lnTo>
                <a:lnTo>
                  <a:pt x="788531" y="876147"/>
                </a:lnTo>
                <a:lnTo>
                  <a:pt x="0" y="87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42887" y="4499018"/>
            <a:ext cx="788532" cy="781363"/>
          </a:xfrm>
          <a:custGeom>
            <a:avLst/>
            <a:gdLst/>
            <a:ahLst/>
            <a:cxnLst/>
            <a:rect r="r" b="b" t="t" l="l"/>
            <a:pathLst>
              <a:path h="781363" w="788532">
                <a:moveTo>
                  <a:pt x="0" y="0"/>
                </a:moveTo>
                <a:lnTo>
                  <a:pt x="788531" y="0"/>
                </a:lnTo>
                <a:lnTo>
                  <a:pt x="788531" y="781364"/>
                </a:lnTo>
                <a:lnTo>
                  <a:pt x="0" y="781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409700"/>
            <a:ext cx="7649524" cy="128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30"/>
              </a:lnSpc>
            </a:pPr>
            <a:r>
              <a:rPr lang="en-US" sz="11000">
                <a:solidFill>
                  <a:srgbClr val="2D3541"/>
                </a:solidFill>
                <a:latin typeface="Bebas Neue"/>
              </a:rPr>
              <a:t>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97848" y="4693055"/>
            <a:ext cx="2645443" cy="58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0"/>
              </a:lnSpc>
            </a:pPr>
            <a:r>
              <a:rPr lang="en-US" sz="5000">
                <a:solidFill>
                  <a:srgbClr val="F7FDFE"/>
                </a:solidFill>
                <a:latin typeface="Bebas Neue"/>
              </a:rPr>
              <a:t>AIM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58228" y="5520742"/>
            <a:ext cx="4010334" cy="136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199">
                <a:solidFill>
                  <a:srgbClr val="F7FDFE"/>
                </a:solidFill>
                <a:latin typeface="Proxima Nova"/>
              </a:rPr>
              <a:t>Define the primary goal of the Intermuscular Injection Shield.</a:t>
            </a:r>
          </a:p>
          <a:p>
            <a:pPr>
              <a:lnSpc>
                <a:spcPts val="36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597848" y="7357238"/>
            <a:ext cx="2645443" cy="58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0"/>
              </a:lnSpc>
            </a:pPr>
            <a:r>
              <a:rPr lang="en-US" sz="5000">
                <a:solidFill>
                  <a:srgbClr val="F7FDFE"/>
                </a:solidFill>
                <a:latin typeface="Bebas Neue"/>
              </a:rPr>
              <a:t>SAFETY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16898" y="7896988"/>
            <a:ext cx="3439324" cy="182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6"/>
              </a:lnSpc>
            </a:pPr>
            <a:r>
              <a:rPr lang="en-US" sz="2200">
                <a:solidFill>
                  <a:srgbClr val="F7FDFE"/>
                </a:solidFill>
                <a:latin typeface="Proxima Nova"/>
              </a:rPr>
              <a:t>Emphasize the importance of enhancing precision, safety, and efficiency in injection procedures.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32187" y="4693055"/>
            <a:ext cx="2927011" cy="58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0"/>
              </a:lnSpc>
            </a:pPr>
            <a:r>
              <a:rPr lang="en-US" sz="5000">
                <a:solidFill>
                  <a:srgbClr val="F7FDFE"/>
                </a:solidFill>
                <a:latin typeface="Bebas Neue"/>
              </a:rPr>
              <a:t>USER FRIENDLY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1237" y="5232805"/>
            <a:ext cx="3708063" cy="22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199">
                <a:solidFill>
                  <a:srgbClr val="F7FDFE"/>
                </a:solidFill>
                <a:latin typeface="Proxima Nova"/>
              </a:rPr>
              <a:t>  Designing an intuitive device interface for easy operation by healthcare professionals.</a:t>
            </a:r>
          </a:p>
          <a:p>
            <a:pPr>
              <a:lnSpc>
                <a:spcPts val="3695"/>
              </a:lnSpc>
            </a:pPr>
          </a:p>
          <a:p>
            <a:pPr>
              <a:lnSpc>
                <a:spcPts val="369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532187" y="7357238"/>
            <a:ext cx="2645443" cy="58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0"/>
              </a:lnSpc>
            </a:pPr>
            <a:r>
              <a:rPr lang="en-US" sz="5000">
                <a:solidFill>
                  <a:srgbClr val="F7FDFE"/>
                </a:solidFill>
                <a:latin typeface="Bebas Neue"/>
              </a:rPr>
              <a:t>TECHNOLOGY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1237" y="7896988"/>
            <a:ext cx="3439324" cy="229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6"/>
              </a:lnSpc>
            </a:pPr>
            <a:r>
              <a:rPr lang="en-US" sz="2200">
                <a:solidFill>
                  <a:srgbClr val="F7FDFE"/>
                </a:solidFill>
                <a:latin typeface="Proxima Nova"/>
              </a:rPr>
              <a:t> Enhance injection precision using advanced technology for healthcare professionals.</a:t>
            </a:r>
          </a:p>
          <a:p>
            <a:pPr>
              <a:lnSpc>
                <a:spcPts val="369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159679" y="1018110"/>
            <a:ext cx="8617764" cy="160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Lorem ipsum dolor sit amet, consectetur adipiscing elit, sed do eiusmod tempor incididunt ut labore et dolore magna aliqua. Ut enim ad minim veniam, quis nostrud exercitation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0161" y="5508050"/>
            <a:ext cx="1619584" cy="1619584"/>
          </a:xfrm>
          <a:custGeom>
            <a:avLst/>
            <a:gdLst/>
            <a:ahLst/>
            <a:cxnLst/>
            <a:rect r="r" b="b" t="t" l="l"/>
            <a:pathLst>
              <a:path h="1619584" w="1619584">
                <a:moveTo>
                  <a:pt x="0" y="0"/>
                </a:moveTo>
                <a:lnTo>
                  <a:pt x="1619584" y="0"/>
                </a:lnTo>
                <a:lnTo>
                  <a:pt x="1619584" y="1619583"/>
                </a:lnTo>
                <a:lnTo>
                  <a:pt x="0" y="161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8690" y="5508050"/>
            <a:ext cx="1619584" cy="1619584"/>
          </a:xfrm>
          <a:custGeom>
            <a:avLst/>
            <a:gdLst/>
            <a:ahLst/>
            <a:cxnLst/>
            <a:rect r="r" b="b" t="t" l="l"/>
            <a:pathLst>
              <a:path h="1619584" w="1619584">
                <a:moveTo>
                  <a:pt x="0" y="0"/>
                </a:moveTo>
                <a:lnTo>
                  <a:pt x="1619584" y="0"/>
                </a:lnTo>
                <a:lnTo>
                  <a:pt x="1619584" y="1619583"/>
                </a:lnTo>
                <a:lnTo>
                  <a:pt x="0" y="161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74425" y="5508050"/>
            <a:ext cx="1619584" cy="1619584"/>
          </a:xfrm>
          <a:custGeom>
            <a:avLst/>
            <a:gdLst/>
            <a:ahLst/>
            <a:cxnLst/>
            <a:rect r="r" b="b" t="t" l="l"/>
            <a:pathLst>
              <a:path h="1619584" w="1619584">
                <a:moveTo>
                  <a:pt x="0" y="0"/>
                </a:moveTo>
                <a:lnTo>
                  <a:pt x="1619584" y="0"/>
                </a:lnTo>
                <a:lnTo>
                  <a:pt x="1619584" y="1619583"/>
                </a:lnTo>
                <a:lnTo>
                  <a:pt x="0" y="161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2954" y="5508050"/>
            <a:ext cx="1619584" cy="1619584"/>
          </a:xfrm>
          <a:custGeom>
            <a:avLst/>
            <a:gdLst/>
            <a:ahLst/>
            <a:cxnLst/>
            <a:rect r="r" b="b" t="t" l="l"/>
            <a:pathLst>
              <a:path h="1619584" w="1619584">
                <a:moveTo>
                  <a:pt x="0" y="0"/>
                </a:moveTo>
                <a:lnTo>
                  <a:pt x="1619584" y="0"/>
                </a:lnTo>
                <a:lnTo>
                  <a:pt x="1619584" y="1619583"/>
                </a:lnTo>
                <a:lnTo>
                  <a:pt x="0" y="1619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26042" y="5508050"/>
            <a:ext cx="1619584" cy="1619584"/>
          </a:xfrm>
          <a:custGeom>
            <a:avLst/>
            <a:gdLst/>
            <a:ahLst/>
            <a:cxnLst/>
            <a:rect r="r" b="b" t="t" l="l"/>
            <a:pathLst>
              <a:path h="1619584" w="1619584">
                <a:moveTo>
                  <a:pt x="0" y="0"/>
                </a:moveTo>
                <a:lnTo>
                  <a:pt x="1619584" y="0"/>
                </a:lnTo>
                <a:lnTo>
                  <a:pt x="1619584" y="1619583"/>
                </a:lnTo>
                <a:lnTo>
                  <a:pt x="0" y="161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988622" y="4093847"/>
            <a:ext cx="1482663" cy="2965325"/>
          </a:xfrm>
          <a:custGeom>
            <a:avLst/>
            <a:gdLst/>
            <a:ahLst/>
            <a:cxnLst/>
            <a:rect r="r" b="b" t="t" l="l"/>
            <a:pathLst>
              <a:path h="2965325" w="1482663">
                <a:moveTo>
                  <a:pt x="0" y="0"/>
                </a:moveTo>
                <a:lnTo>
                  <a:pt x="1482662" y="0"/>
                </a:lnTo>
                <a:lnTo>
                  <a:pt x="1482662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297150" y="4093847"/>
            <a:ext cx="1482663" cy="2965325"/>
          </a:xfrm>
          <a:custGeom>
            <a:avLst/>
            <a:gdLst/>
            <a:ahLst/>
            <a:cxnLst/>
            <a:rect r="r" b="b" t="t" l="l"/>
            <a:pathLst>
              <a:path h="2965325" w="1482663">
                <a:moveTo>
                  <a:pt x="0" y="0"/>
                </a:moveTo>
                <a:lnTo>
                  <a:pt x="1482663" y="0"/>
                </a:lnTo>
                <a:lnTo>
                  <a:pt x="1482663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3594503" y="4093847"/>
            <a:ext cx="1482663" cy="2965325"/>
          </a:xfrm>
          <a:custGeom>
            <a:avLst/>
            <a:gdLst/>
            <a:ahLst/>
            <a:cxnLst/>
            <a:rect r="r" b="b" t="t" l="l"/>
            <a:pathLst>
              <a:path h="2965325" w="1482663">
                <a:moveTo>
                  <a:pt x="0" y="0"/>
                </a:moveTo>
                <a:lnTo>
                  <a:pt x="1482663" y="0"/>
                </a:lnTo>
                <a:lnTo>
                  <a:pt x="1482663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5642886" y="5557884"/>
            <a:ext cx="1482663" cy="2965325"/>
          </a:xfrm>
          <a:custGeom>
            <a:avLst/>
            <a:gdLst/>
            <a:ahLst/>
            <a:cxnLst/>
            <a:rect r="r" b="b" t="t" l="l"/>
            <a:pathLst>
              <a:path h="2965325" w="1482663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951415" y="5557884"/>
            <a:ext cx="1482663" cy="2965325"/>
          </a:xfrm>
          <a:custGeom>
            <a:avLst/>
            <a:gdLst/>
            <a:ahLst/>
            <a:cxnLst/>
            <a:rect r="r" b="b" t="t" l="l"/>
            <a:pathLst>
              <a:path h="2965325" w="1482663">
                <a:moveTo>
                  <a:pt x="0" y="0"/>
                </a:moveTo>
                <a:lnTo>
                  <a:pt x="1482662" y="0"/>
                </a:lnTo>
                <a:lnTo>
                  <a:pt x="1482662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10000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2700000">
            <a:off x="4768410" y="6020055"/>
            <a:ext cx="559215" cy="558321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10095565" y="6020055"/>
            <a:ext cx="559215" cy="558321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2700000">
            <a:off x="15365993" y="6020055"/>
            <a:ext cx="559215" cy="558321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8100000">
            <a:off x="7427085" y="6038681"/>
            <a:ext cx="559215" cy="558321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8100000">
            <a:off x="12735614" y="6038681"/>
            <a:ext cx="559215" cy="558321"/>
            <a:chOff x="0" y="0"/>
            <a:chExt cx="6350000" cy="63398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354355" y="553739"/>
            <a:ext cx="8171688" cy="1198047"/>
            <a:chOff x="0" y="0"/>
            <a:chExt cx="10895584" cy="159739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980341"/>
              <a:ext cx="10895584" cy="61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8"/>
                </a:lnSpc>
              </a:pPr>
              <a:r>
                <a:rPr lang="en-US" sz="2791" spc="139">
                  <a:solidFill>
                    <a:srgbClr val="191919"/>
                  </a:solidFill>
                  <a:latin typeface="Aileron"/>
                </a:rPr>
                <a:t>The Shield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10895584" cy="82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3"/>
                </a:lnSpc>
                <a:spcBef>
                  <a:spcPct val="0"/>
                </a:spcBef>
              </a:pPr>
              <a:r>
                <a:rPr lang="en-US" sz="3865" spc="115" u="none">
                  <a:solidFill>
                    <a:srgbClr val="191919"/>
                  </a:solidFill>
                  <a:latin typeface="Aileron Ultra-Bold"/>
                </a:rPr>
                <a:t>THE FLOWCHART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630890" y="2421850"/>
            <a:ext cx="2544519" cy="920922"/>
            <a:chOff x="0" y="0"/>
            <a:chExt cx="3392692" cy="12278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805021"/>
              <a:ext cx="3392692" cy="42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36">
                  <a:solidFill>
                    <a:srgbClr val="191919"/>
                  </a:solidFill>
                  <a:latin typeface="Aileron"/>
                </a:rPr>
                <a:t> 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19050"/>
              <a:ext cx="3392692" cy="56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2"/>
                </a:lnSpc>
                <a:spcBef>
                  <a:spcPct val="0"/>
                </a:spcBef>
              </a:pPr>
              <a:r>
                <a:rPr lang="en-US" sz="2699" spc="105">
                  <a:solidFill>
                    <a:srgbClr val="191919"/>
                  </a:solidFill>
                  <a:latin typeface="Aileron Bold"/>
                </a:rPr>
                <a:t> DECISION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47290" y="7414557"/>
            <a:ext cx="2864667" cy="2872443"/>
            <a:chOff x="0" y="0"/>
            <a:chExt cx="3819557" cy="382992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828057"/>
              <a:ext cx="3819557" cy="300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48">
                  <a:solidFill>
                    <a:srgbClr val="191919"/>
                  </a:solidFill>
                  <a:latin typeface="Aileron"/>
                </a:rPr>
                <a:t>Gather materials      verify dosage, and prepare injection site.</a:t>
              </a:r>
            </a:p>
            <a:p>
              <a:pPr algn="ctr">
                <a:lnSpc>
                  <a:spcPts val="360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3819557" cy="56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5"/>
                </a:lnSpc>
                <a:spcBef>
                  <a:spcPct val="0"/>
                </a:spcBef>
              </a:pPr>
              <a:r>
                <a:rPr lang="en-US" sz="2701" spc="105">
                  <a:solidFill>
                    <a:srgbClr val="191919"/>
                  </a:solidFill>
                  <a:latin typeface="Aileron Bold Italics"/>
                </a:rPr>
                <a:t>PREPARATION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766222" y="7604647"/>
            <a:ext cx="2544519" cy="2201056"/>
            <a:chOff x="0" y="0"/>
            <a:chExt cx="3392692" cy="293474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805021"/>
              <a:ext cx="3392692" cy="212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43">
                  <a:solidFill>
                    <a:srgbClr val="191919"/>
                  </a:solidFill>
                  <a:latin typeface="Aileron"/>
                </a:rPr>
                <a:t> LED display indicates progress, alerts for incorrect steps.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3392692" cy="56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2"/>
                </a:lnSpc>
                <a:spcBef>
                  <a:spcPct val="0"/>
                </a:spcBef>
              </a:pPr>
              <a:r>
                <a:rPr lang="en-US" sz="2699" spc="105">
                  <a:solidFill>
                    <a:srgbClr val="191919"/>
                  </a:solidFill>
                  <a:latin typeface="Aileron Bold"/>
                </a:rPr>
                <a:t> MECHANISM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063575" y="7604647"/>
            <a:ext cx="3349275" cy="2201056"/>
            <a:chOff x="0" y="0"/>
            <a:chExt cx="4465700" cy="293474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805021"/>
              <a:ext cx="4465700" cy="212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43">
                  <a:solidFill>
                    <a:srgbClr val="191919"/>
                  </a:solidFill>
                  <a:latin typeface="Aileron"/>
                </a:rPr>
                <a:t>  Monitor patient, provide post-injection instructions, document procedure.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19050"/>
              <a:ext cx="4465700" cy="56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2"/>
                </a:lnSpc>
                <a:spcBef>
                  <a:spcPct val="0"/>
                </a:spcBef>
              </a:pPr>
              <a:r>
                <a:rPr lang="en-US" sz="2699" spc="105" u="none">
                  <a:solidFill>
                    <a:srgbClr val="191919"/>
                  </a:solidFill>
                  <a:latin typeface="Aileron Bold"/>
                </a:rPr>
                <a:t>Conclusion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776378" y="2421850"/>
            <a:ext cx="2989844" cy="2345680"/>
            <a:chOff x="0" y="0"/>
            <a:chExt cx="3986458" cy="312757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795496"/>
              <a:ext cx="3986458" cy="2332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 spc="47">
                  <a:solidFill>
                    <a:srgbClr val="191919"/>
                  </a:solidFill>
                  <a:latin typeface="Aileron"/>
                </a:rPr>
                <a:t> Administer injection at correct site, monitor dosage accuracy.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-19050"/>
              <a:ext cx="3986458" cy="56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2"/>
                </a:lnSpc>
                <a:spcBef>
                  <a:spcPct val="0"/>
                </a:spcBef>
              </a:pPr>
              <a:r>
                <a:rPr lang="en-US" sz="2699" spc="105">
                  <a:solidFill>
                    <a:srgbClr val="191919"/>
                  </a:solidFill>
                  <a:latin typeface="Aileron Bold"/>
                </a:rPr>
                <a:t> INJECTION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3430851" y="6000113"/>
            <a:ext cx="598205" cy="598205"/>
          </a:xfrm>
          <a:custGeom>
            <a:avLst/>
            <a:gdLst/>
            <a:ahLst/>
            <a:cxnLst/>
            <a:rect r="r" b="b" t="t" l="l"/>
            <a:pathLst>
              <a:path h="598205" w="598205">
                <a:moveTo>
                  <a:pt x="0" y="0"/>
                </a:moveTo>
                <a:lnTo>
                  <a:pt x="598204" y="0"/>
                </a:lnTo>
                <a:lnTo>
                  <a:pt x="598204" y="598204"/>
                </a:lnTo>
                <a:lnTo>
                  <a:pt x="0" y="5982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037577" y="5971202"/>
            <a:ext cx="693280" cy="693280"/>
          </a:xfrm>
          <a:custGeom>
            <a:avLst/>
            <a:gdLst/>
            <a:ahLst/>
            <a:cxnLst/>
            <a:rect r="r" b="b" t="t" l="l"/>
            <a:pathLst>
              <a:path h="693280" w="693280">
                <a:moveTo>
                  <a:pt x="0" y="0"/>
                </a:moveTo>
                <a:lnTo>
                  <a:pt x="693280" y="0"/>
                </a:lnTo>
                <a:lnTo>
                  <a:pt x="693280" y="693279"/>
                </a:lnTo>
                <a:lnTo>
                  <a:pt x="0" y="6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664867" y="5965720"/>
            <a:ext cx="747230" cy="747230"/>
          </a:xfrm>
          <a:custGeom>
            <a:avLst/>
            <a:gdLst/>
            <a:ahLst/>
            <a:cxnLst/>
            <a:rect r="r" b="b" t="t" l="l"/>
            <a:pathLst>
              <a:path h="747230" w="747230">
                <a:moveTo>
                  <a:pt x="0" y="0"/>
                </a:moveTo>
                <a:lnTo>
                  <a:pt x="747230" y="0"/>
                </a:lnTo>
                <a:lnTo>
                  <a:pt x="747230" y="747230"/>
                </a:lnTo>
                <a:lnTo>
                  <a:pt x="0" y="7472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346106" y="5924088"/>
            <a:ext cx="693280" cy="693280"/>
          </a:xfrm>
          <a:custGeom>
            <a:avLst/>
            <a:gdLst/>
            <a:ahLst/>
            <a:cxnLst/>
            <a:rect r="r" b="b" t="t" l="l"/>
            <a:pathLst>
              <a:path h="693280" w="693280">
                <a:moveTo>
                  <a:pt x="0" y="0"/>
                </a:moveTo>
                <a:lnTo>
                  <a:pt x="693280" y="0"/>
                </a:lnTo>
                <a:lnTo>
                  <a:pt x="693280" y="693279"/>
                </a:lnTo>
                <a:lnTo>
                  <a:pt x="0" y="6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012207" y="6017227"/>
            <a:ext cx="647255" cy="647255"/>
          </a:xfrm>
          <a:custGeom>
            <a:avLst/>
            <a:gdLst/>
            <a:ahLst/>
            <a:cxnLst/>
            <a:rect r="r" b="b" t="t" l="l"/>
            <a:pathLst>
              <a:path h="647255" w="647255">
                <a:moveTo>
                  <a:pt x="0" y="0"/>
                </a:moveTo>
                <a:lnTo>
                  <a:pt x="647255" y="0"/>
                </a:lnTo>
                <a:lnTo>
                  <a:pt x="647255" y="647254"/>
                </a:lnTo>
                <a:lnTo>
                  <a:pt x="0" y="64725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630890" y="2949230"/>
            <a:ext cx="2544519" cy="154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91919"/>
                </a:solidFill>
                <a:latin typeface="Aileron"/>
              </a:rPr>
              <a:t> Verify dosage accuracy, confirm injection site before proceeding.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F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4122" y="3733051"/>
            <a:ext cx="3695014" cy="828096"/>
            <a:chOff x="0" y="0"/>
            <a:chExt cx="1102067" cy="2469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2067" cy="246986"/>
            </a:xfrm>
            <a:custGeom>
              <a:avLst/>
              <a:gdLst/>
              <a:ahLst/>
              <a:cxnLst/>
              <a:rect r="r" b="b" t="t" l="l"/>
              <a:pathLst>
                <a:path h="246986" w="1102067">
                  <a:moveTo>
                    <a:pt x="123493" y="0"/>
                  </a:moveTo>
                  <a:lnTo>
                    <a:pt x="978574" y="0"/>
                  </a:lnTo>
                  <a:cubicBezTo>
                    <a:pt x="1011326" y="0"/>
                    <a:pt x="1042737" y="13011"/>
                    <a:pt x="1065897" y="36170"/>
                  </a:cubicBezTo>
                  <a:cubicBezTo>
                    <a:pt x="1089056" y="59330"/>
                    <a:pt x="1102067" y="90741"/>
                    <a:pt x="1102067" y="123493"/>
                  </a:cubicBezTo>
                  <a:lnTo>
                    <a:pt x="1102067" y="123493"/>
                  </a:lnTo>
                  <a:cubicBezTo>
                    <a:pt x="1102067" y="156246"/>
                    <a:pt x="1089056" y="187657"/>
                    <a:pt x="1065897" y="210816"/>
                  </a:cubicBezTo>
                  <a:cubicBezTo>
                    <a:pt x="1042737" y="233975"/>
                    <a:pt x="1011326" y="246986"/>
                    <a:pt x="978574" y="246986"/>
                  </a:cubicBezTo>
                  <a:lnTo>
                    <a:pt x="123493" y="246986"/>
                  </a:lnTo>
                  <a:cubicBezTo>
                    <a:pt x="90741" y="246986"/>
                    <a:pt x="59330" y="233975"/>
                    <a:pt x="36170" y="210816"/>
                  </a:cubicBezTo>
                  <a:cubicBezTo>
                    <a:pt x="13011" y="187657"/>
                    <a:pt x="0" y="156246"/>
                    <a:pt x="0" y="123493"/>
                  </a:cubicBezTo>
                  <a:lnTo>
                    <a:pt x="0" y="123493"/>
                  </a:lnTo>
                  <a:cubicBezTo>
                    <a:pt x="0" y="90741"/>
                    <a:pt x="13011" y="59330"/>
                    <a:pt x="36170" y="36170"/>
                  </a:cubicBezTo>
                  <a:cubicBezTo>
                    <a:pt x="59330" y="13011"/>
                    <a:pt x="90741" y="0"/>
                    <a:pt x="123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2067" cy="29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64122" y="6988759"/>
            <a:ext cx="3695014" cy="828096"/>
            <a:chOff x="0" y="0"/>
            <a:chExt cx="1102067" cy="246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2067" cy="246986"/>
            </a:xfrm>
            <a:custGeom>
              <a:avLst/>
              <a:gdLst/>
              <a:ahLst/>
              <a:cxnLst/>
              <a:rect r="r" b="b" t="t" l="l"/>
              <a:pathLst>
                <a:path h="246986" w="1102067">
                  <a:moveTo>
                    <a:pt x="123493" y="0"/>
                  </a:moveTo>
                  <a:lnTo>
                    <a:pt x="978574" y="0"/>
                  </a:lnTo>
                  <a:cubicBezTo>
                    <a:pt x="1011326" y="0"/>
                    <a:pt x="1042737" y="13011"/>
                    <a:pt x="1065897" y="36170"/>
                  </a:cubicBezTo>
                  <a:cubicBezTo>
                    <a:pt x="1089056" y="59330"/>
                    <a:pt x="1102067" y="90741"/>
                    <a:pt x="1102067" y="123493"/>
                  </a:cubicBezTo>
                  <a:lnTo>
                    <a:pt x="1102067" y="123493"/>
                  </a:lnTo>
                  <a:cubicBezTo>
                    <a:pt x="1102067" y="156246"/>
                    <a:pt x="1089056" y="187657"/>
                    <a:pt x="1065897" y="210816"/>
                  </a:cubicBezTo>
                  <a:cubicBezTo>
                    <a:pt x="1042737" y="233975"/>
                    <a:pt x="1011326" y="246986"/>
                    <a:pt x="978574" y="246986"/>
                  </a:cubicBezTo>
                  <a:lnTo>
                    <a:pt x="123493" y="246986"/>
                  </a:lnTo>
                  <a:cubicBezTo>
                    <a:pt x="90741" y="246986"/>
                    <a:pt x="59330" y="233975"/>
                    <a:pt x="36170" y="210816"/>
                  </a:cubicBezTo>
                  <a:cubicBezTo>
                    <a:pt x="13011" y="187657"/>
                    <a:pt x="0" y="156246"/>
                    <a:pt x="0" y="123493"/>
                  </a:cubicBezTo>
                  <a:lnTo>
                    <a:pt x="0" y="123493"/>
                  </a:lnTo>
                  <a:cubicBezTo>
                    <a:pt x="0" y="90741"/>
                    <a:pt x="13011" y="59330"/>
                    <a:pt x="36170" y="36170"/>
                  </a:cubicBezTo>
                  <a:cubicBezTo>
                    <a:pt x="59330" y="13011"/>
                    <a:pt x="90741" y="0"/>
                    <a:pt x="123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02067" cy="29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96942" y="3733051"/>
            <a:ext cx="3695014" cy="828096"/>
            <a:chOff x="0" y="0"/>
            <a:chExt cx="1102067" cy="246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2067" cy="246986"/>
            </a:xfrm>
            <a:custGeom>
              <a:avLst/>
              <a:gdLst/>
              <a:ahLst/>
              <a:cxnLst/>
              <a:rect r="r" b="b" t="t" l="l"/>
              <a:pathLst>
                <a:path h="246986" w="1102067">
                  <a:moveTo>
                    <a:pt x="123493" y="0"/>
                  </a:moveTo>
                  <a:lnTo>
                    <a:pt x="978574" y="0"/>
                  </a:lnTo>
                  <a:cubicBezTo>
                    <a:pt x="1011326" y="0"/>
                    <a:pt x="1042737" y="13011"/>
                    <a:pt x="1065897" y="36170"/>
                  </a:cubicBezTo>
                  <a:cubicBezTo>
                    <a:pt x="1089056" y="59330"/>
                    <a:pt x="1102067" y="90741"/>
                    <a:pt x="1102067" y="123493"/>
                  </a:cubicBezTo>
                  <a:lnTo>
                    <a:pt x="1102067" y="123493"/>
                  </a:lnTo>
                  <a:cubicBezTo>
                    <a:pt x="1102067" y="156246"/>
                    <a:pt x="1089056" y="187657"/>
                    <a:pt x="1065897" y="210816"/>
                  </a:cubicBezTo>
                  <a:cubicBezTo>
                    <a:pt x="1042737" y="233975"/>
                    <a:pt x="1011326" y="246986"/>
                    <a:pt x="978574" y="246986"/>
                  </a:cubicBezTo>
                  <a:lnTo>
                    <a:pt x="123493" y="246986"/>
                  </a:lnTo>
                  <a:cubicBezTo>
                    <a:pt x="90741" y="246986"/>
                    <a:pt x="59330" y="233975"/>
                    <a:pt x="36170" y="210816"/>
                  </a:cubicBezTo>
                  <a:cubicBezTo>
                    <a:pt x="13011" y="187657"/>
                    <a:pt x="0" y="156246"/>
                    <a:pt x="0" y="123493"/>
                  </a:cubicBezTo>
                  <a:lnTo>
                    <a:pt x="0" y="123493"/>
                  </a:lnTo>
                  <a:cubicBezTo>
                    <a:pt x="0" y="90741"/>
                    <a:pt x="13011" y="59330"/>
                    <a:pt x="36170" y="36170"/>
                  </a:cubicBezTo>
                  <a:cubicBezTo>
                    <a:pt x="59330" y="13011"/>
                    <a:pt x="90741" y="0"/>
                    <a:pt x="123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02067" cy="29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96942" y="6988759"/>
            <a:ext cx="3695014" cy="828096"/>
            <a:chOff x="0" y="0"/>
            <a:chExt cx="1102067" cy="246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2067" cy="246986"/>
            </a:xfrm>
            <a:custGeom>
              <a:avLst/>
              <a:gdLst/>
              <a:ahLst/>
              <a:cxnLst/>
              <a:rect r="r" b="b" t="t" l="l"/>
              <a:pathLst>
                <a:path h="246986" w="1102067">
                  <a:moveTo>
                    <a:pt x="123493" y="0"/>
                  </a:moveTo>
                  <a:lnTo>
                    <a:pt x="978574" y="0"/>
                  </a:lnTo>
                  <a:cubicBezTo>
                    <a:pt x="1011326" y="0"/>
                    <a:pt x="1042737" y="13011"/>
                    <a:pt x="1065897" y="36170"/>
                  </a:cubicBezTo>
                  <a:cubicBezTo>
                    <a:pt x="1089056" y="59330"/>
                    <a:pt x="1102067" y="90741"/>
                    <a:pt x="1102067" y="123493"/>
                  </a:cubicBezTo>
                  <a:lnTo>
                    <a:pt x="1102067" y="123493"/>
                  </a:lnTo>
                  <a:cubicBezTo>
                    <a:pt x="1102067" y="156246"/>
                    <a:pt x="1089056" y="187657"/>
                    <a:pt x="1065897" y="210816"/>
                  </a:cubicBezTo>
                  <a:cubicBezTo>
                    <a:pt x="1042737" y="233975"/>
                    <a:pt x="1011326" y="246986"/>
                    <a:pt x="978574" y="246986"/>
                  </a:cubicBezTo>
                  <a:lnTo>
                    <a:pt x="123493" y="246986"/>
                  </a:lnTo>
                  <a:cubicBezTo>
                    <a:pt x="90741" y="246986"/>
                    <a:pt x="59330" y="233975"/>
                    <a:pt x="36170" y="210816"/>
                  </a:cubicBezTo>
                  <a:cubicBezTo>
                    <a:pt x="13011" y="187657"/>
                    <a:pt x="0" y="156246"/>
                    <a:pt x="0" y="123493"/>
                  </a:cubicBezTo>
                  <a:lnTo>
                    <a:pt x="0" y="123493"/>
                  </a:lnTo>
                  <a:cubicBezTo>
                    <a:pt x="0" y="90741"/>
                    <a:pt x="13011" y="59330"/>
                    <a:pt x="36170" y="36170"/>
                  </a:cubicBezTo>
                  <a:cubicBezTo>
                    <a:pt x="59330" y="13011"/>
                    <a:pt x="90741" y="0"/>
                    <a:pt x="123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02067" cy="29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95624" y="1009650"/>
            <a:ext cx="15263771" cy="171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5"/>
              </a:lnSpc>
            </a:pPr>
            <a:r>
              <a:rPr lang="en-US" sz="11172">
                <a:solidFill>
                  <a:srgbClr val="FFFFFF"/>
                </a:solidFill>
                <a:latin typeface="Funtastic"/>
              </a:rPr>
              <a:t>3d modeling prototype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1509" y="4938967"/>
            <a:ext cx="6155570" cy="79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</a:rPr>
              <a:t> Ensure comfort and ease of use for healthcare professionals.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1509" y="8194675"/>
            <a:ext cx="6155570" cy="79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</a:rPr>
              <a:t>  Design intuitive controls for seamless operation during injection procedures.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59308" y="4956119"/>
            <a:ext cx="6155570" cy="79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</a:rPr>
              <a:t> Validate device functionality and performance through iterative testing.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9308" y="8298750"/>
            <a:ext cx="6155570" cy="79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lacial Indifference"/>
              </a:rPr>
              <a:t> Verify device compatibility with existing medical equipment and environments.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0403" y="3755599"/>
            <a:ext cx="2749472" cy="64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8"/>
              </a:lnSpc>
            </a:pPr>
            <a:r>
              <a:rPr lang="en-US" sz="3799">
                <a:solidFill>
                  <a:srgbClr val="FFFFFF"/>
                </a:solidFill>
                <a:latin typeface="Glacial Indifference Bold"/>
              </a:rPr>
              <a:t>Design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65063" y="7104003"/>
            <a:ext cx="5022129" cy="54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5"/>
              </a:lnSpc>
            </a:pPr>
            <a:r>
              <a:rPr lang="en-US" sz="3203">
                <a:solidFill>
                  <a:srgbClr val="FFFFFF"/>
                </a:solidFill>
                <a:latin typeface="Glacial Indifference Bold"/>
              </a:rPr>
              <a:t>User optimization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2484" y="3755599"/>
            <a:ext cx="2749472" cy="6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8"/>
              </a:lnSpc>
            </a:pPr>
            <a:r>
              <a:rPr lang="en-US" sz="3799">
                <a:solidFill>
                  <a:srgbClr val="FFFFFF"/>
                </a:solidFill>
                <a:latin typeface="Glacial Indifference Bold"/>
              </a:rPr>
              <a:t>Function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0225" y="7084953"/>
            <a:ext cx="3617615" cy="6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8"/>
              </a:lnSpc>
            </a:pPr>
            <a:r>
              <a:rPr lang="en-US" sz="3799">
                <a:solidFill>
                  <a:srgbClr val="FFFFFF"/>
                </a:solidFill>
                <a:latin typeface="Glacial Indifference"/>
              </a:rPr>
              <a:t>Compatibility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130874" y="4624779"/>
            <a:ext cx="4365502" cy="3035907"/>
          </a:xfrm>
          <a:custGeom>
            <a:avLst/>
            <a:gdLst/>
            <a:ahLst/>
            <a:cxnLst/>
            <a:rect r="r" b="b" t="t" l="l"/>
            <a:pathLst>
              <a:path h="3035907" w="4365502">
                <a:moveTo>
                  <a:pt x="0" y="0"/>
                </a:moveTo>
                <a:lnTo>
                  <a:pt x="4365501" y="0"/>
                </a:lnTo>
                <a:lnTo>
                  <a:pt x="4365501" y="3035907"/>
                </a:lnTo>
                <a:lnTo>
                  <a:pt x="0" y="303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595F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DAF_Swo70ws</dc:identifier>
  <dcterms:modified xsi:type="dcterms:W3CDTF">2011-08-01T06:04:30Z</dcterms:modified>
  <cp:revision>1</cp:revision>
  <dc:title>Colorful Simple Minimalist Illustrative Doctors Medical Presentation</dc:title>
</cp:coreProperties>
</file>